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Poppins Light"/>
      <p:regular r:id="rId17"/>
    </p:embeddedFont>
    <p:embeddedFont>
      <p:font typeface="Poppins Light"/>
      <p:regular r:id="rId18"/>
    </p:embeddedFont>
    <p:embeddedFont>
      <p:font typeface="Poppins Light"/>
      <p:regular r:id="rId19"/>
    </p:embeddedFont>
    <p:embeddedFont>
      <p:font typeface="Poppins Light"/>
      <p:regular r:id="rId20"/>
    </p:embeddedFont>
    <p:embeddedFont>
      <p:font typeface="Roboto Light"/>
      <p:regular r:id="rId21"/>
    </p:embeddedFont>
    <p:embeddedFont>
      <p:font typeface="Roboto Light"/>
      <p:regular r:id="rId22"/>
    </p:embeddedFont>
    <p:embeddedFont>
      <p:font typeface="Roboto Light"/>
      <p:regular r:id="rId23"/>
    </p:embeddedFont>
    <p:embeddedFont>
      <p:font typeface="Roboto Light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svg"/><Relationship Id="rId3" Type="http://schemas.openxmlformats.org/officeDocument/2006/relationships/image" Target="../media/image-10-3.png"/><Relationship Id="rId4" Type="http://schemas.openxmlformats.org/officeDocument/2006/relationships/image" Target="../media/image-10-4.sv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image" Target="../media/image-10-7.png"/><Relationship Id="rId8" Type="http://schemas.openxmlformats.org/officeDocument/2006/relationships/image" Target="../media/image-10-8.svg"/><Relationship Id="rId9" Type="http://schemas.openxmlformats.org/officeDocument/2006/relationships/slideLayout" Target="../slideLayouts/slideLayout11.xml"/><Relationship Id="rId10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image" Target="../media/image-5-7.png"/><Relationship Id="rId8" Type="http://schemas.openxmlformats.org/officeDocument/2006/relationships/image" Target="../media/image-5-8.svg"/><Relationship Id="rId9" Type="http://schemas.openxmlformats.org/officeDocument/2006/relationships/image" Target="../media/image-5-9.png"/><Relationship Id="rId10" Type="http://schemas.openxmlformats.org/officeDocument/2006/relationships/image" Target="../media/image-5-10.svg"/><Relationship Id="rId11" Type="http://schemas.openxmlformats.org/officeDocument/2006/relationships/image" Target="../media/image-5-11.png"/><Relationship Id="rId12" Type="http://schemas.openxmlformats.org/officeDocument/2006/relationships/image" Target="../media/image-5-12.svg"/><Relationship Id="rId13" Type="http://schemas.openxmlformats.org/officeDocument/2006/relationships/slideLayout" Target="../slideLayouts/slideLayout6.xml"/><Relationship Id="rId1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image" Target="../media/image-8-3.png"/><Relationship Id="rId4" Type="http://schemas.openxmlformats.org/officeDocument/2006/relationships/image" Target="../media/image-8-4.svg"/><Relationship Id="rId5" Type="http://schemas.openxmlformats.org/officeDocument/2006/relationships/image" Target="../media/image-8-5.png"/><Relationship Id="rId6" Type="http://schemas.openxmlformats.org/officeDocument/2006/relationships/image" Target="../media/image-8-6.svg"/><Relationship Id="rId7" Type="http://schemas.openxmlformats.org/officeDocument/2006/relationships/slideLayout" Target="../slideLayouts/slideLayout9.xml"/><Relationship Id="rId8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2700099"/>
            <a:ext cx="130428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Vještačka inteligencija i obrazovna politika u BiH: praktični modeli, regulacija i smjernice za koordiniranu implementaciju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51665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Ajla Karajko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9528"/>
            <a:ext cx="931926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Sigurnost, zaštita podataka i regulacija — 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1647230"/>
            <a:ext cx="554831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44444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preduslov svake reforme</a:t>
            </a:r>
            <a:endParaRPr lang="en-US" sz="3550" dirty="0"/>
          </a:p>
        </p:txBody>
      </p:sp>
      <p:sp>
        <p:nvSpPr>
          <p:cNvPr id="4" name="Shape 2"/>
          <p:cNvSpPr/>
          <p:nvPr/>
        </p:nvSpPr>
        <p:spPr>
          <a:xfrm>
            <a:off x="793790" y="2554367"/>
            <a:ext cx="6407944" cy="2229445"/>
          </a:xfrm>
          <a:prstGeom prst="roundRect">
            <a:avLst>
              <a:gd name="adj" fmla="val 4273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28224" y="278880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2F2F3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2975848"/>
            <a:ext cx="306110" cy="30611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8224" y="3696057"/>
            <a:ext cx="35738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Zaštita podataka učenika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8224" y="4186476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privatnost, maloljetnici, odgovorno upravljanje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7428548" y="2554367"/>
            <a:ext cx="6408063" cy="2229445"/>
          </a:xfrm>
          <a:prstGeom prst="roundRect">
            <a:avLst>
              <a:gd name="adj" fmla="val 4273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662982" y="278880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2F2F3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0148" y="2975848"/>
            <a:ext cx="306110" cy="30611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62982" y="36960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EU AI Act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7662982" y="4186476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regulatorni okvir, usklađivanje i priprema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793790" y="5010626"/>
            <a:ext cx="6407944" cy="2229445"/>
          </a:xfrm>
          <a:prstGeom prst="roundRect">
            <a:avLst>
              <a:gd name="adj" fmla="val 4273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1028224" y="524506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2F2F3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5390" y="5432107"/>
            <a:ext cx="306110" cy="30611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028224" y="61523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UNESCO Ethical AI </a:t>
            </a:r>
            <a:endParaRPr lang="en-US" sz="2200" dirty="0"/>
          </a:p>
        </p:txBody>
      </p:sp>
      <p:sp>
        <p:nvSpPr>
          <p:cNvPr id="18" name="Text 13"/>
          <p:cNvSpPr/>
          <p:nvPr/>
        </p:nvSpPr>
        <p:spPr>
          <a:xfrm>
            <a:off x="1028224" y="6642735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etički standard, najviši nivo zaštite</a:t>
            </a:r>
            <a:endParaRPr lang="en-US" sz="1750" dirty="0"/>
          </a:p>
        </p:txBody>
      </p:sp>
      <p:sp>
        <p:nvSpPr>
          <p:cNvPr id="19" name="Shape 14"/>
          <p:cNvSpPr/>
          <p:nvPr/>
        </p:nvSpPr>
        <p:spPr>
          <a:xfrm>
            <a:off x="7428548" y="5010626"/>
            <a:ext cx="6408063" cy="2229445"/>
          </a:xfrm>
          <a:prstGeom prst="roundRect">
            <a:avLst>
              <a:gd name="adj" fmla="val 4273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7662982" y="524506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2F2F3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0148" y="5432107"/>
            <a:ext cx="306110" cy="306110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662982" y="6152317"/>
            <a:ext cx="37901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Operativna pravila za škole</a:t>
            </a:r>
            <a:endParaRPr lang="en-US" sz="2200" dirty="0"/>
          </a:p>
        </p:txBody>
      </p:sp>
      <p:sp>
        <p:nvSpPr>
          <p:cNvPr id="23" name="Text 17"/>
          <p:cNvSpPr/>
          <p:nvPr/>
        </p:nvSpPr>
        <p:spPr>
          <a:xfrm>
            <a:off x="7662982" y="6642735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pravila korištenja AI-a, nadzor za sprječavanje zloupotrebe 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0"/>
            <a:ext cx="12344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37880"/>
            <a:ext cx="1247703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Brutalna dijagnostika: gdje BiH obrazovanje stoji danas?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2158484"/>
            <a:ext cx="4196358" cy="1240393"/>
          </a:xfrm>
          <a:prstGeom prst="roundRect">
            <a:avLst>
              <a:gd name="adj" fmla="val 11795"/>
            </a:avLst>
          </a:prstGeom>
          <a:solidFill>
            <a:srgbClr val="050505"/>
          </a:solidFill>
          <a:ln w="30480">
            <a:solidFill>
              <a:srgbClr val="56565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2158484"/>
            <a:ext cx="121920" cy="1240393"/>
          </a:xfrm>
          <a:prstGeom prst="roundRect">
            <a:avLst>
              <a:gd name="adj" fmla="val 78139"/>
            </a:avLst>
          </a:prstGeom>
          <a:solidFill>
            <a:srgbClr val="F2F2F3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2415778"/>
            <a:ext cx="35903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Digitalni jaz među školama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rapidno raste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2158484"/>
            <a:ext cx="4196358" cy="1240393"/>
          </a:xfrm>
          <a:prstGeom prst="roundRect">
            <a:avLst>
              <a:gd name="adj" fmla="val 11795"/>
            </a:avLst>
          </a:prstGeom>
          <a:solidFill>
            <a:srgbClr val="050505"/>
          </a:solidFill>
          <a:ln w="30480">
            <a:solidFill>
              <a:srgbClr val="56565B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5186482" y="2158484"/>
            <a:ext cx="121920" cy="1240393"/>
          </a:xfrm>
          <a:prstGeom prst="roundRect">
            <a:avLst>
              <a:gd name="adj" fmla="val 78139"/>
            </a:avLst>
          </a:prstGeom>
          <a:solidFill>
            <a:srgbClr val="F2F2F3"/>
          </a:solidFill>
          <a:ln/>
        </p:spPr>
      </p:sp>
      <p:sp>
        <p:nvSpPr>
          <p:cNvPr id="8" name="Text 6"/>
          <p:cNvSpPr/>
          <p:nvPr/>
        </p:nvSpPr>
        <p:spPr>
          <a:xfrm>
            <a:off x="5565696" y="2415778"/>
            <a:ext cx="35903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Djeca već koriste AI –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bez pravila i okvira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2158484"/>
            <a:ext cx="4196358" cy="1240393"/>
          </a:xfrm>
          <a:prstGeom prst="roundRect">
            <a:avLst>
              <a:gd name="adj" fmla="val 11795"/>
            </a:avLst>
          </a:prstGeom>
          <a:solidFill>
            <a:srgbClr val="050505"/>
          </a:solidFill>
          <a:ln w="30480">
            <a:solidFill>
              <a:srgbClr val="56565B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9609653" y="2158484"/>
            <a:ext cx="121920" cy="1240393"/>
          </a:xfrm>
          <a:prstGeom prst="roundRect">
            <a:avLst>
              <a:gd name="adj" fmla="val 78139"/>
            </a:avLst>
          </a:prstGeom>
          <a:solidFill>
            <a:srgbClr val="F2F2F3"/>
          </a:solidFill>
          <a:ln/>
        </p:spPr>
      </p:sp>
      <p:sp>
        <p:nvSpPr>
          <p:cNvPr id="11" name="Text 9"/>
          <p:cNvSpPr/>
          <p:nvPr/>
        </p:nvSpPr>
        <p:spPr>
          <a:xfrm>
            <a:off x="9988868" y="2415778"/>
            <a:ext cx="35903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Nastavnici su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preopterećeni i administrativno iscrpljeni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3625691"/>
            <a:ext cx="4196358" cy="1240393"/>
          </a:xfrm>
          <a:prstGeom prst="roundRect">
            <a:avLst>
              <a:gd name="adj" fmla="val 11795"/>
            </a:avLst>
          </a:prstGeom>
          <a:solidFill>
            <a:srgbClr val="050505"/>
          </a:solidFill>
          <a:ln w="30480">
            <a:solidFill>
              <a:srgbClr val="56565B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763310" y="3625691"/>
            <a:ext cx="121920" cy="1240393"/>
          </a:xfrm>
          <a:prstGeom prst="roundRect">
            <a:avLst>
              <a:gd name="adj" fmla="val 78139"/>
            </a:avLst>
          </a:prstGeom>
          <a:solidFill>
            <a:srgbClr val="F2F2F3"/>
          </a:solidFill>
          <a:ln/>
        </p:spPr>
      </p:sp>
      <p:sp>
        <p:nvSpPr>
          <p:cNvPr id="14" name="Text 12"/>
          <p:cNvSpPr/>
          <p:nvPr/>
        </p:nvSpPr>
        <p:spPr>
          <a:xfrm>
            <a:off x="1142524" y="3882985"/>
            <a:ext cx="35903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Kurikulumi kasne za tehnologijom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5216962" y="3625691"/>
            <a:ext cx="4196358" cy="1240393"/>
          </a:xfrm>
          <a:prstGeom prst="roundRect">
            <a:avLst>
              <a:gd name="adj" fmla="val 11795"/>
            </a:avLst>
          </a:prstGeom>
          <a:solidFill>
            <a:srgbClr val="050505"/>
          </a:solidFill>
          <a:ln w="30480">
            <a:solidFill>
              <a:srgbClr val="56565B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5186482" y="3625691"/>
            <a:ext cx="121920" cy="1240393"/>
          </a:xfrm>
          <a:prstGeom prst="roundRect">
            <a:avLst>
              <a:gd name="adj" fmla="val 78139"/>
            </a:avLst>
          </a:prstGeom>
          <a:solidFill>
            <a:srgbClr val="F2F2F3"/>
          </a:solidFill>
          <a:ln/>
        </p:spPr>
      </p:sp>
      <p:sp>
        <p:nvSpPr>
          <p:cNvPr id="17" name="Text 15"/>
          <p:cNvSpPr/>
          <p:nvPr/>
        </p:nvSpPr>
        <p:spPr>
          <a:xfrm>
            <a:off x="5565696" y="3882985"/>
            <a:ext cx="35903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14 ministarstava, 0 zajedničkih AI standarda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93790" y="5206246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F44444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Najveći rizik nije AI.</a:t>
            </a:r>
            <a:endParaRPr lang="en-US" sz="6150" dirty="0"/>
          </a:p>
        </p:txBody>
      </p:sp>
      <p:sp>
        <p:nvSpPr>
          <p:cNvPr id="19" name="Text 17"/>
          <p:cNvSpPr/>
          <p:nvPr/>
        </p:nvSpPr>
        <p:spPr>
          <a:xfrm>
            <a:off x="793790" y="6524625"/>
            <a:ext cx="980717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Najveći rizik je sistem koji nije spreman za AI.</a:t>
            </a:r>
            <a:endParaRPr lang="en-US" sz="3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6720" y="0"/>
            <a:ext cx="658368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4384" y="618173"/>
            <a:ext cx="4668798" cy="364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Šta je zapravo </a:t>
            </a:r>
            <a:pPr algn="l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44444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AI u obrazovanju</a:t>
            </a:r>
            <a:pPr algn="l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?</a:t>
            </a:r>
            <a:endParaRPr lang="en-US" sz="2250" dirty="0"/>
          </a:p>
        </p:txBody>
      </p:sp>
      <p:sp>
        <p:nvSpPr>
          <p:cNvPr id="4" name="Text 1"/>
          <p:cNvSpPr/>
          <p:nvPr/>
        </p:nvSpPr>
        <p:spPr>
          <a:xfrm>
            <a:off x="784384" y="1124188"/>
            <a:ext cx="6477953" cy="192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784384" y="1500247"/>
            <a:ext cx="72747" cy="72747"/>
          </a:xfrm>
          <a:prstGeom prst="roundRect">
            <a:avLst>
              <a:gd name="adj" fmla="val 628480"/>
            </a:avLst>
          </a:prstGeom>
          <a:solidFill>
            <a:srgbClr val="F2F2F3"/>
          </a:solidFill>
          <a:ln/>
        </p:spPr>
      </p:sp>
      <p:sp>
        <p:nvSpPr>
          <p:cNvPr id="6" name="Text 3"/>
          <p:cNvSpPr/>
          <p:nvPr/>
        </p:nvSpPr>
        <p:spPr>
          <a:xfrm>
            <a:off x="951786" y="1422916"/>
            <a:ext cx="1820942" cy="227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Robotika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951786" y="1707237"/>
            <a:ext cx="6310551" cy="192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Humanoidni robot Iris 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784384" y="2166164"/>
            <a:ext cx="72747" cy="72747"/>
          </a:xfrm>
          <a:prstGeom prst="roundRect">
            <a:avLst>
              <a:gd name="adj" fmla="val 628480"/>
            </a:avLst>
          </a:prstGeom>
          <a:solidFill>
            <a:srgbClr val="F2F2F3"/>
          </a:solidFill>
          <a:ln/>
        </p:spPr>
      </p:sp>
      <p:sp>
        <p:nvSpPr>
          <p:cNvPr id="9" name="Text 6"/>
          <p:cNvSpPr/>
          <p:nvPr/>
        </p:nvSpPr>
        <p:spPr>
          <a:xfrm>
            <a:off x="951786" y="2088833"/>
            <a:ext cx="1820942" cy="227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Kompjuterska vizija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951786" y="2373154"/>
            <a:ext cx="6310551" cy="3845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analitika ponašanja učenika, prepoznavanje obrazaca pažnje, praćenje laboratorijskih eksperimenata.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784384" y="3024366"/>
            <a:ext cx="72747" cy="72747"/>
          </a:xfrm>
          <a:prstGeom prst="roundRect">
            <a:avLst>
              <a:gd name="adj" fmla="val 628480"/>
            </a:avLst>
          </a:prstGeom>
          <a:solidFill>
            <a:srgbClr val="F2F2F3"/>
          </a:solidFill>
          <a:ln/>
        </p:spPr>
      </p:sp>
      <p:sp>
        <p:nvSpPr>
          <p:cNvPr id="12" name="Text 9"/>
          <p:cNvSpPr/>
          <p:nvPr/>
        </p:nvSpPr>
        <p:spPr>
          <a:xfrm>
            <a:off x="951786" y="2947035"/>
            <a:ext cx="2288024" cy="227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Generativni foto i video AI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951786" y="3231356"/>
            <a:ext cx="6310551" cy="192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simulacije, historijske rekonstrukcije, biološki procesi u 3D.</a:t>
            </a:r>
            <a:endParaRPr lang="en-US" sz="1100" dirty="0"/>
          </a:p>
        </p:txBody>
      </p:sp>
      <p:sp>
        <p:nvSpPr>
          <p:cNvPr id="14" name="Shape 11"/>
          <p:cNvSpPr/>
          <p:nvPr/>
        </p:nvSpPr>
        <p:spPr>
          <a:xfrm>
            <a:off x="784384" y="3690283"/>
            <a:ext cx="72747" cy="72747"/>
          </a:xfrm>
          <a:prstGeom prst="roundRect">
            <a:avLst>
              <a:gd name="adj" fmla="val 628480"/>
            </a:avLst>
          </a:prstGeom>
          <a:solidFill>
            <a:srgbClr val="F2F2F3"/>
          </a:solidFill>
          <a:ln/>
        </p:spPr>
      </p:sp>
      <p:sp>
        <p:nvSpPr>
          <p:cNvPr id="15" name="Text 12"/>
          <p:cNvSpPr/>
          <p:nvPr/>
        </p:nvSpPr>
        <p:spPr>
          <a:xfrm>
            <a:off x="951786" y="3612952"/>
            <a:ext cx="1820942" cy="227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Multimodalni AI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951786" y="3897273"/>
            <a:ext cx="6310551" cy="192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modeli koji istovremeno razumiju tekst, sliku, zvuk i pokret.</a:t>
            </a:r>
            <a:endParaRPr lang="en-US" sz="1100" dirty="0"/>
          </a:p>
        </p:txBody>
      </p:sp>
      <p:sp>
        <p:nvSpPr>
          <p:cNvPr id="17" name="Shape 14"/>
          <p:cNvSpPr/>
          <p:nvPr/>
        </p:nvSpPr>
        <p:spPr>
          <a:xfrm>
            <a:off x="784384" y="4356199"/>
            <a:ext cx="72747" cy="72747"/>
          </a:xfrm>
          <a:prstGeom prst="roundRect">
            <a:avLst>
              <a:gd name="adj" fmla="val 628480"/>
            </a:avLst>
          </a:prstGeom>
          <a:solidFill>
            <a:srgbClr val="F2F2F3"/>
          </a:solidFill>
          <a:ln/>
        </p:spPr>
      </p:sp>
      <p:sp>
        <p:nvSpPr>
          <p:cNvPr id="18" name="Text 15"/>
          <p:cNvSpPr/>
          <p:nvPr/>
        </p:nvSpPr>
        <p:spPr>
          <a:xfrm>
            <a:off x="951786" y="4278868"/>
            <a:ext cx="2202656" cy="227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Adaptivni sistemi učenja</a:t>
            </a:r>
            <a:endParaRPr lang="en-US" sz="1400" dirty="0"/>
          </a:p>
        </p:txBody>
      </p:sp>
      <p:sp>
        <p:nvSpPr>
          <p:cNvPr id="19" name="Text 16"/>
          <p:cNvSpPr/>
          <p:nvPr/>
        </p:nvSpPr>
        <p:spPr>
          <a:xfrm>
            <a:off x="951786" y="4563189"/>
            <a:ext cx="6310551" cy="3845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personalizirana učenja poput DreamBox, Squirrel AI ili Khanmigo koji učenicima daju putanja učenja u realnom vremenu.</a:t>
            </a:r>
            <a:endParaRPr lang="en-US" sz="1100" dirty="0"/>
          </a:p>
        </p:txBody>
      </p:sp>
      <p:sp>
        <p:nvSpPr>
          <p:cNvPr id="20" name="Shape 17"/>
          <p:cNvSpPr/>
          <p:nvPr/>
        </p:nvSpPr>
        <p:spPr>
          <a:xfrm>
            <a:off x="784384" y="5214402"/>
            <a:ext cx="72747" cy="72747"/>
          </a:xfrm>
          <a:prstGeom prst="roundRect">
            <a:avLst>
              <a:gd name="adj" fmla="val 628480"/>
            </a:avLst>
          </a:prstGeom>
          <a:solidFill>
            <a:srgbClr val="F2F2F3"/>
          </a:solidFill>
          <a:ln/>
        </p:spPr>
      </p:sp>
      <p:sp>
        <p:nvSpPr>
          <p:cNvPr id="21" name="Text 18"/>
          <p:cNvSpPr/>
          <p:nvPr/>
        </p:nvSpPr>
        <p:spPr>
          <a:xfrm>
            <a:off x="951786" y="5137071"/>
            <a:ext cx="1820942" cy="227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Prediktivna analitika</a:t>
            </a:r>
            <a:endParaRPr lang="en-US" sz="1400" dirty="0"/>
          </a:p>
        </p:txBody>
      </p:sp>
      <p:sp>
        <p:nvSpPr>
          <p:cNvPr id="22" name="Text 19"/>
          <p:cNvSpPr/>
          <p:nvPr/>
        </p:nvSpPr>
        <p:spPr>
          <a:xfrm>
            <a:off x="951786" y="5421392"/>
            <a:ext cx="6310551" cy="192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sistemi koji predviđaju kad učenik gubi interes, kad će pasti, kad mu treba dodatna podrška.</a:t>
            </a:r>
            <a:endParaRPr lang="en-US" sz="1100" dirty="0"/>
          </a:p>
        </p:txBody>
      </p:sp>
      <p:sp>
        <p:nvSpPr>
          <p:cNvPr id="23" name="Shape 20"/>
          <p:cNvSpPr/>
          <p:nvPr/>
        </p:nvSpPr>
        <p:spPr>
          <a:xfrm>
            <a:off x="784384" y="5880318"/>
            <a:ext cx="72747" cy="72747"/>
          </a:xfrm>
          <a:prstGeom prst="roundRect">
            <a:avLst>
              <a:gd name="adj" fmla="val 628480"/>
            </a:avLst>
          </a:prstGeom>
          <a:solidFill>
            <a:srgbClr val="F2F2F3"/>
          </a:solidFill>
          <a:ln/>
        </p:spPr>
      </p:sp>
      <p:sp>
        <p:nvSpPr>
          <p:cNvPr id="24" name="Text 21"/>
          <p:cNvSpPr/>
          <p:nvPr/>
        </p:nvSpPr>
        <p:spPr>
          <a:xfrm>
            <a:off x="951786" y="5802987"/>
            <a:ext cx="3035737" cy="227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Digitalni tutori 24/7 u jeziku po želji</a:t>
            </a:r>
            <a:endParaRPr lang="en-US" sz="1400" dirty="0"/>
          </a:p>
        </p:txBody>
      </p:sp>
      <p:sp>
        <p:nvSpPr>
          <p:cNvPr id="25" name="Text 22"/>
          <p:cNvSpPr/>
          <p:nvPr/>
        </p:nvSpPr>
        <p:spPr>
          <a:xfrm>
            <a:off x="951786" y="6087308"/>
            <a:ext cx="6310551" cy="192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ne zamjenjuju nastavnike, ali mijenjaju dinamiku učenja.</a:t>
            </a:r>
            <a:endParaRPr lang="en-US" sz="1100" dirty="0"/>
          </a:p>
        </p:txBody>
      </p:sp>
      <p:sp>
        <p:nvSpPr>
          <p:cNvPr id="26" name="Shape 23"/>
          <p:cNvSpPr/>
          <p:nvPr/>
        </p:nvSpPr>
        <p:spPr>
          <a:xfrm>
            <a:off x="784384" y="6546235"/>
            <a:ext cx="72747" cy="72747"/>
          </a:xfrm>
          <a:prstGeom prst="roundRect">
            <a:avLst>
              <a:gd name="adj" fmla="val 628480"/>
            </a:avLst>
          </a:prstGeom>
          <a:solidFill>
            <a:srgbClr val="F2F2F3"/>
          </a:solidFill>
          <a:ln/>
        </p:spPr>
      </p:sp>
      <p:sp>
        <p:nvSpPr>
          <p:cNvPr id="27" name="Text 24"/>
          <p:cNvSpPr/>
          <p:nvPr/>
        </p:nvSpPr>
        <p:spPr>
          <a:xfrm>
            <a:off x="951786" y="6468904"/>
            <a:ext cx="1820942" cy="227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AR/VR sa AI</a:t>
            </a:r>
            <a:endParaRPr lang="en-US" sz="1400" dirty="0"/>
          </a:p>
        </p:txBody>
      </p:sp>
      <p:sp>
        <p:nvSpPr>
          <p:cNvPr id="28" name="Text 25"/>
          <p:cNvSpPr/>
          <p:nvPr/>
        </p:nvSpPr>
        <p:spPr>
          <a:xfrm>
            <a:off x="951786" y="6753225"/>
            <a:ext cx="6310551" cy="192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interaktivne lekcije iz hemije, historije i fizike.</a:t>
            </a:r>
            <a:endParaRPr lang="en-US" sz="1100" dirty="0"/>
          </a:p>
        </p:txBody>
      </p:sp>
      <p:sp>
        <p:nvSpPr>
          <p:cNvPr id="29" name="Shape 26"/>
          <p:cNvSpPr/>
          <p:nvPr/>
        </p:nvSpPr>
        <p:spPr>
          <a:xfrm>
            <a:off x="784384" y="7212151"/>
            <a:ext cx="72747" cy="72747"/>
          </a:xfrm>
          <a:prstGeom prst="roundRect">
            <a:avLst>
              <a:gd name="adj" fmla="val 628480"/>
            </a:avLst>
          </a:prstGeom>
          <a:solidFill>
            <a:srgbClr val="F2F2F3"/>
          </a:solidFill>
          <a:ln/>
        </p:spPr>
      </p:sp>
      <p:sp>
        <p:nvSpPr>
          <p:cNvPr id="30" name="Text 27"/>
          <p:cNvSpPr/>
          <p:nvPr/>
        </p:nvSpPr>
        <p:spPr>
          <a:xfrm>
            <a:off x="951786" y="7134820"/>
            <a:ext cx="1820942" cy="227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AI za inkluziju</a:t>
            </a:r>
            <a:endParaRPr lang="en-US" sz="1400" dirty="0"/>
          </a:p>
        </p:txBody>
      </p:sp>
      <p:sp>
        <p:nvSpPr>
          <p:cNvPr id="31" name="Text 28"/>
          <p:cNvSpPr/>
          <p:nvPr/>
        </p:nvSpPr>
        <p:spPr>
          <a:xfrm>
            <a:off x="951786" y="7419142"/>
            <a:ext cx="6310551" cy="192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govor-u-tekst, tekst-u-govor, prevod, asistivna komunikacija.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2352"/>
            <a:ext cx="5899547" cy="510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Granice AI-a: </a:t>
            </a:r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F44444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o čemu se šuti?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93790" y="1906191"/>
            <a:ext cx="6429494" cy="1540431"/>
          </a:xfrm>
          <a:prstGeom prst="roundRect">
            <a:avLst>
              <a:gd name="adj" fmla="val 7123"/>
            </a:avLst>
          </a:prstGeom>
          <a:solidFill>
            <a:srgbClr val="050505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1883331"/>
            <a:ext cx="6429494" cy="91440"/>
          </a:xfrm>
          <a:prstGeom prst="roundRect">
            <a:avLst>
              <a:gd name="adj" fmla="val 93767"/>
            </a:avLst>
          </a:prstGeom>
          <a:solidFill>
            <a:srgbClr val="F2F2F3"/>
          </a:solidFill>
          <a:ln/>
        </p:spPr>
      </p:sp>
      <p:sp>
        <p:nvSpPr>
          <p:cNvPr id="5" name="Shape 3"/>
          <p:cNvSpPr/>
          <p:nvPr/>
        </p:nvSpPr>
        <p:spPr>
          <a:xfrm>
            <a:off x="3702308" y="1600081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F2F2F3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86021" y="1783794"/>
            <a:ext cx="244912" cy="24491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0723" y="2416493"/>
            <a:ext cx="3062168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Halucinacije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1020723" y="2909411"/>
            <a:ext cx="5975628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uvjerljiv, ali ponekad netačan sadržaj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406997" y="1906191"/>
            <a:ext cx="6429613" cy="1540431"/>
          </a:xfrm>
          <a:prstGeom prst="roundRect">
            <a:avLst>
              <a:gd name="adj" fmla="val 7123"/>
            </a:avLst>
          </a:prstGeom>
          <a:solidFill>
            <a:srgbClr val="050505"/>
          </a:solidFill>
          <a:ln/>
        </p:spPr>
      </p:sp>
      <p:sp>
        <p:nvSpPr>
          <p:cNvPr id="10" name="Shape 7"/>
          <p:cNvSpPr/>
          <p:nvPr/>
        </p:nvSpPr>
        <p:spPr>
          <a:xfrm>
            <a:off x="7406997" y="1883331"/>
            <a:ext cx="6429613" cy="91440"/>
          </a:xfrm>
          <a:prstGeom prst="roundRect">
            <a:avLst>
              <a:gd name="adj" fmla="val 93767"/>
            </a:avLst>
          </a:prstGeom>
          <a:solidFill>
            <a:srgbClr val="F2F2F3"/>
          </a:solidFill>
          <a:ln/>
        </p:spPr>
      </p:sp>
      <p:sp>
        <p:nvSpPr>
          <p:cNvPr id="11" name="Shape 8"/>
          <p:cNvSpPr/>
          <p:nvPr/>
        </p:nvSpPr>
        <p:spPr>
          <a:xfrm>
            <a:off x="10315635" y="1600081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F2F2F3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9348" y="1783794"/>
            <a:ext cx="244912" cy="244912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633930" y="2416493"/>
            <a:ext cx="3062168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Bias</a:t>
            </a:r>
            <a:endParaRPr lang="en-US" sz="2400" dirty="0"/>
          </a:p>
        </p:txBody>
      </p:sp>
      <p:sp>
        <p:nvSpPr>
          <p:cNvPr id="14" name="Text 10"/>
          <p:cNvSpPr/>
          <p:nvPr/>
        </p:nvSpPr>
        <p:spPr>
          <a:xfrm>
            <a:off x="7633930" y="2909411"/>
            <a:ext cx="5975747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pojačava većinske obrasce, opasno u multietničkoj zemlji</a:t>
            </a:r>
            <a:endParaRPr lang="en-US" sz="1600" dirty="0"/>
          </a:p>
        </p:txBody>
      </p:sp>
      <p:sp>
        <p:nvSpPr>
          <p:cNvPr id="15" name="Shape 11"/>
          <p:cNvSpPr/>
          <p:nvPr/>
        </p:nvSpPr>
        <p:spPr>
          <a:xfrm>
            <a:off x="793790" y="3936444"/>
            <a:ext cx="6429494" cy="1540431"/>
          </a:xfrm>
          <a:prstGeom prst="roundRect">
            <a:avLst>
              <a:gd name="adj" fmla="val 7123"/>
            </a:avLst>
          </a:prstGeom>
          <a:solidFill>
            <a:srgbClr val="050505"/>
          </a:solidFill>
          <a:ln/>
        </p:spPr>
      </p:sp>
      <p:sp>
        <p:nvSpPr>
          <p:cNvPr id="16" name="Shape 12"/>
          <p:cNvSpPr/>
          <p:nvPr/>
        </p:nvSpPr>
        <p:spPr>
          <a:xfrm>
            <a:off x="793790" y="3913584"/>
            <a:ext cx="6429494" cy="91440"/>
          </a:xfrm>
          <a:prstGeom prst="roundRect">
            <a:avLst>
              <a:gd name="adj" fmla="val 93767"/>
            </a:avLst>
          </a:prstGeom>
          <a:solidFill>
            <a:srgbClr val="F2F2F3"/>
          </a:solidFill>
          <a:ln/>
        </p:spPr>
      </p:sp>
      <p:sp>
        <p:nvSpPr>
          <p:cNvPr id="17" name="Shape 13"/>
          <p:cNvSpPr/>
          <p:nvPr/>
        </p:nvSpPr>
        <p:spPr>
          <a:xfrm>
            <a:off x="3702308" y="3630335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F2F2F3"/>
          </a:solidFill>
          <a:ln/>
        </p:spPr>
      </p:sp>
      <p:pic>
        <p:nvPicPr>
          <p:cNvPr id="18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6021" y="3814048"/>
            <a:ext cx="244912" cy="244912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1020723" y="4446746"/>
            <a:ext cx="3062168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Deepfake rizici</a:t>
            </a:r>
            <a:endParaRPr lang="en-US" sz="2400" dirty="0"/>
          </a:p>
        </p:txBody>
      </p:sp>
      <p:sp>
        <p:nvSpPr>
          <p:cNvPr id="20" name="Text 15"/>
          <p:cNvSpPr/>
          <p:nvPr/>
        </p:nvSpPr>
        <p:spPr>
          <a:xfrm>
            <a:off x="1020723" y="4939665"/>
            <a:ext cx="5975628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djeca kao meta</a:t>
            </a:r>
            <a:endParaRPr lang="en-US" sz="1600" dirty="0"/>
          </a:p>
        </p:txBody>
      </p:sp>
      <p:sp>
        <p:nvSpPr>
          <p:cNvPr id="21" name="Shape 16"/>
          <p:cNvSpPr/>
          <p:nvPr/>
        </p:nvSpPr>
        <p:spPr>
          <a:xfrm>
            <a:off x="7406997" y="3936444"/>
            <a:ext cx="6429613" cy="1540431"/>
          </a:xfrm>
          <a:prstGeom prst="roundRect">
            <a:avLst>
              <a:gd name="adj" fmla="val 7123"/>
            </a:avLst>
          </a:prstGeom>
          <a:solidFill>
            <a:srgbClr val="050505"/>
          </a:solidFill>
          <a:ln/>
        </p:spPr>
      </p:sp>
      <p:sp>
        <p:nvSpPr>
          <p:cNvPr id="22" name="Shape 17"/>
          <p:cNvSpPr/>
          <p:nvPr/>
        </p:nvSpPr>
        <p:spPr>
          <a:xfrm>
            <a:off x="7406997" y="3913584"/>
            <a:ext cx="6429613" cy="91440"/>
          </a:xfrm>
          <a:prstGeom prst="roundRect">
            <a:avLst>
              <a:gd name="adj" fmla="val 93767"/>
            </a:avLst>
          </a:prstGeom>
          <a:solidFill>
            <a:srgbClr val="F2F2F3"/>
          </a:solidFill>
          <a:ln/>
        </p:spPr>
      </p:sp>
      <p:sp>
        <p:nvSpPr>
          <p:cNvPr id="23" name="Shape 18"/>
          <p:cNvSpPr/>
          <p:nvPr/>
        </p:nvSpPr>
        <p:spPr>
          <a:xfrm>
            <a:off x="10315635" y="3630335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F2F2F3"/>
          </a:solidFill>
          <a:ln/>
        </p:spPr>
      </p:sp>
      <p:pic>
        <p:nvPicPr>
          <p:cNvPr id="24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99348" y="3814048"/>
            <a:ext cx="244912" cy="244912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7633930" y="4446746"/>
            <a:ext cx="3062168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Zavisnost</a:t>
            </a:r>
            <a:endParaRPr lang="en-US" sz="2400" dirty="0"/>
          </a:p>
        </p:txBody>
      </p:sp>
      <p:sp>
        <p:nvSpPr>
          <p:cNvPr id="26" name="Text 20"/>
          <p:cNvSpPr/>
          <p:nvPr/>
        </p:nvSpPr>
        <p:spPr>
          <a:xfrm>
            <a:off x="7633930" y="4939665"/>
            <a:ext cx="5975747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gubitak kritičkog mišljenja</a:t>
            </a:r>
            <a:endParaRPr lang="en-US" sz="1600" dirty="0"/>
          </a:p>
        </p:txBody>
      </p:sp>
      <p:sp>
        <p:nvSpPr>
          <p:cNvPr id="27" name="Shape 21"/>
          <p:cNvSpPr/>
          <p:nvPr/>
        </p:nvSpPr>
        <p:spPr>
          <a:xfrm>
            <a:off x="793790" y="5966698"/>
            <a:ext cx="6429494" cy="1540431"/>
          </a:xfrm>
          <a:prstGeom prst="roundRect">
            <a:avLst>
              <a:gd name="adj" fmla="val 7123"/>
            </a:avLst>
          </a:prstGeom>
          <a:solidFill>
            <a:srgbClr val="050505"/>
          </a:solidFill>
          <a:ln/>
        </p:spPr>
      </p:sp>
      <p:sp>
        <p:nvSpPr>
          <p:cNvPr id="28" name="Shape 22"/>
          <p:cNvSpPr/>
          <p:nvPr/>
        </p:nvSpPr>
        <p:spPr>
          <a:xfrm>
            <a:off x="793790" y="5943838"/>
            <a:ext cx="6429494" cy="91440"/>
          </a:xfrm>
          <a:prstGeom prst="roundRect">
            <a:avLst>
              <a:gd name="adj" fmla="val 93767"/>
            </a:avLst>
          </a:prstGeom>
          <a:solidFill>
            <a:srgbClr val="F2F2F3"/>
          </a:solidFill>
          <a:ln/>
        </p:spPr>
      </p:sp>
      <p:sp>
        <p:nvSpPr>
          <p:cNvPr id="29" name="Shape 23"/>
          <p:cNvSpPr/>
          <p:nvPr/>
        </p:nvSpPr>
        <p:spPr>
          <a:xfrm>
            <a:off x="3702308" y="5660588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F2F2F3"/>
          </a:solidFill>
          <a:ln/>
        </p:spPr>
      </p:sp>
      <p:pic>
        <p:nvPicPr>
          <p:cNvPr id="30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86021" y="5844302"/>
            <a:ext cx="244912" cy="244912"/>
          </a:xfrm>
          <a:prstGeom prst="rect">
            <a:avLst/>
          </a:prstGeom>
        </p:spPr>
      </p:pic>
      <p:sp>
        <p:nvSpPr>
          <p:cNvPr id="31" name="Text 24"/>
          <p:cNvSpPr/>
          <p:nvPr/>
        </p:nvSpPr>
        <p:spPr>
          <a:xfrm>
            <a:off x="1020723" y="6477000"/>
            <a:ext cx="3062168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Privatnost</a:t>
            </a:r>
            <a:endParaRPr lang="en-US" sz="2400" dirty="0"/>
          </a:p>
        </p:txBody>
      </p:sp>
      <p:sp>
        <p:nvSpPr>
          <p:cNvPr id="32" name="Text 25"/>
          <p:cNvSpPr/>
          <p:nvPr/>
        </p:nvSpPr>
        <p:spPr>
          <a:xfrm>
            <a:off x="1020723" y="6969919"/>
            <a:ext cx="5975628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nezaštićeni maloljetnici</a:t>
            </a:r>
            <a:endParaRPr lang="en-US" sz="1600" dirty="0"/>
          </a:p>
        </p:txBody>
      </p:sp>
      <p:sp>
        <p:nvSpPr>
          <p:cNvPr id="33" name="Shape 26"/>
          <p:cNvSpPr/>
          <p:nvPr/>
        </p:nvSpPr>
        <p:spPr>
          <a:xfrm>
            <a:off x="7406997" y="5966698"/>
            <a:ext cx="6429613" cy="1540431"/>
          </a:xfrm>
          <a:prstGeom prst="roundRect">
            <a:avLst>
              <a:gd name="adj" fmla="val 7123"/>
            </a:avLst>
          </a:prstGeom>
          <a:solidFill>
            <a:srgbClr val="050505"/>
          </a:solidFill>
          <a:ln/>
        </p:spPr>
      </p:sp>
      <p:sp>
        <p:nvSpPr>
          <p:cNvPr id="34" name="Shape 27"/>
          <p:cNvSpPr/>
          <p:nvPr/>
        </p:nvSpPr>
        <p:spPr>
          <a:xfrm>
            <a:off x="7406997" y="5943838"/>
            <a:ext cx="6429613" cy="91440"/>
          </a:xfrm>
          <a:prstGeom prst="roundRect">
            <a:avLst>
              <a:gd name="adj" fmla="val 93767"/>
            </a:avLst>
          </a:prstGeom>
          <a:solidFill>
            <a:srgbClr val="F2F2F3"/>
          </a:solidFill>
          <a:ln/>
        </p:spPr>
      </p:sp>
      <p:sp>
        <p:nvSpPr>
          <p:cNvPr id="35" name="Shape 28"/>
          <p:cNvSpPr/>
          <p:nvPr/>
        </p:nvSpPr>
        <p:spPr>
          <a:xfrm>
            <a:off x="10315635" y="5660588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F2F2F3"/>
          </a:solidFill>
          <a:ln/>
        </p:spPr>
      </p:sp>
      <p:pic>
        <p:nvPicPr>
          <p:cNvPr id="36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99348" y="5844302"/>
            <a:ext cx="244912" cy="244912"/>
          </a:xfrm>
          <a:prstGeom prst="rect">
            <a:avLst/>
          </a:prstGeom>
        </p:spPr>
      </p:pic>
      <p:sp>
        <p:nvSpPr>
          <p:cNvPr id="37" name="Text 29"/>
          <p:cNvSpPr/>
          <p:nvPr/>
        </p:nvSpPr>
        <p:spPr>
          <a:xfrm>
            <a:off x="7633930" y="6477000"/>
            <a:ext cx="3062168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Regulatorne rupe</a:t>
            </a:r>
            <a:endParaRPr lang="en-US" sz="2400" dirty="0"/>
          </a:p>
        </p:txBody>
      </p:sp>
      <p:sp>
        <p:nvSpPr>
          <p:cNvPr id="38" name="Text 30"/>
          <p:cNvSpPr/>
          <p:nvPr/>
        </p:nvSpPr>
        <p:spPr>
          <a:xfrm>
            <a:off x="7633930" y="6969919"/>
            <a:ext cx="5975747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nema jasnih pravila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81633"/>
            <a:ext cx="4484727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Kako izgleda škola 2030?</a:t>
            </a:r>
            <a:endParaRPr lang="en-US" sz="2900" dirty="0"/>
          </a:p>
        </p:txBody>
      </p:sp>
      <p:sp>
        <p:nvSpPr>
          <p:cNvPr id="4" name="Text 1"/>
          <p:cNvSpPr/>
          <p:nvPr/>
        </p:nvSpPr>
        <p:spPr>
          <a:xfrm>
            <a:off x="6280190" y="1286113"/>
            <a:ext cx="7556421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endParaRPr lang="en-US" sz="1150" dirty="0"/>
          </a:p>
        </p:txBody>
      </p:sp>
      <p:sp>
        <p:nvSpPr>
          <p:cNvPr id="5" name="Shape 2"/>
          <p:cNvSpPr/>
          <p:nvPr/>
        </p:nvSpPr>
        <p:spPr>
          <a:xfrm>
            <a:off x="6280190" y="1666696"/>
            <a:ext cx="73700" cy="73700"/>
          </a:xfrm>
          <a:prstGeom prst="roundRect">
            <a:avLst>
              <a:gd name="adj" fmla="val 620353"/>
            </a:avLst>
          </a:prstGeom>
          <a:solidFill>
            <a:srgbClr val="F2F2F3"/>
          </a:solidFill>
          <a:ln/>
        </p:spPr>
      </p:sp>
      <p:sp>
        <p:nvSpPr>
          <p:cNvPr id="6" name="Text 3"/>
          <p:cNvSpPr/>
          <p:nvPr/>
        </p:nvSpPr>
        <p:spPr>
          <a:xfrm>
            <a:off x="6449616" y="1588413"/>
            <a:ext cx="2504123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Predmeti više nisu siloizirani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6280190" y="2088654"/>
            <a:ext cx="73700" cy="73700"/>
          </a:xfrm>
          <a:prstGeom prst="roundRect">
            <a:avLst>
              <a:gd name="adj" fmla="val 620353"/>
            </a:avLst>
          </a:prstGeom>
          <a:solidFill>
            <a:srgbClr val="F2F2F3"/>
          </a:solidFill>
          <a:ln/>
        </p:spPr>
      </p:sp>
      <p:sp>
        <p:nvSpPr>
          <p:cNvPr id="8" name="Text 5"/>
          <p:cNvSpPr/>
          <p:nvPr/>
        </p:nvSpPr>
        <p:spPr>
          <a:xfrm>
            <a:off x="6449616" y="2010370"/>
            <a:ext cx="2732723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STEM kao osnovni okvir učenja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6280190" y="2510611"/>
            <a:ext cx="73700" cy="73700"/>
          </a:xfrm>
          <a:prstGeom prst="roundRect">
            <a:avLst>
              <a:gd name="adj" fmla="val 620353"/>
            </a:avLst>
          </a:prstGeom>
          <a:solidFill>
            <a:srgbClr val="F2F2F3"/>
          </a:solidFill>
          <a:ln/>
        </p:spPr>
      </p:sp>
      <p:sp>
        <p:nvSpPr>
          <p:cNvPr id="10" name="Text 7"/>
          <p:cNvSpPr/>
          <p:nvPr/>
        </p:nvSpPr>
        <p:spPr>
          <a:xfrm>
            <a:off x="6449616" y="2432328"/>
            <a:ext cx="2647117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AI integrisan u </a:t>
            </a:r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sve predmete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6280190" y="2932569"/>
            <a:ext cx="73700" cy="73700"/>
          </a:xfrm>
          <a:prstGeom prst="roundRect">
            <a:avLst>
              <a:gd name="adj" fmla="val 620353"/>
            </a:avLst>
          </a:prstGeom>
          <a:solidFill>
            <a:srgbClr val="F2F2F3"/>
          </a:solidFill>
          <a:ln/>
        </p:spPr>
      </p:sp>
      <p:sp>
        <p:nvSpPr>
          <p:cNvPr id="12" name="Text 9"/>
          <p:cNvSpPr/>
          <p:nvPr/>
        </p:nvSpPr>
        <p:spPr>
          <a:xfrm>
            <a:off x="6449616" y="2854285"/>
            <a:ext cx="4313396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Učionice = istraživanje, eksperiment, kreativnost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280190" y="3354526"/>
            <a:ext cx="73700" cy="73700"/>
          </a:xfrm>
          <a:prstGeom prst="roundRect">
            <a:avLst>
              <a:gd name="adj" fmla="val 620353"/>
            </a:avLst>
          </a:prstGeom>
          <a:solidFill>
            <a:srgbClr val="F2F2F3"/>
          </a:solidFill>
          <a:ln/>
        </p:spPr>
      </p:sp>
      <p:sp>
        <p:nvSpPr>
          <p:cNvPr id="14" name="Text 11"/>
          <p:cNvSpPr/>
          <p:nvPr/>
        </p:nvSpPr>
        <p:spPr>
          <a:xfrm>
            <a:off x="6449616" y="3276243"/>
            <a:ext cx="3110627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Učitelji = mentori i treneri mišljenja</a:t>
            </a:r>
            <a:endParaRPr lang="en-US" sz="1450" dirty="0"/>
          </a:p>
        </p:txBody>
      </p:sp>
      <p:sp>
        <p:nvSpPr>
          <p:cNvPr id="15" name="Shape 12"/>
          <p:cNvSpPr/>
          <p:nvPr/>
        </p:nvSpPr>
        <p:spPr>
          <a:xfrm>
            <a:off x="6280190" y="3776484"/>
            <a:ext cx="73700" cy="73700"/>
          </a:xfrm>
          <a:prstGeom prst="roundRect">
            <a:avLst>
              <a:gd name="adj" fmla="val 620353"/>
            </a:avLst>
          </a:prstGeom>
          <a:solidFill>
            <a:srgbClr val="F2F2F3"/>
          </a:solidFill>
          <a:ln/>
        </p:spPr>
      </p:sp>
      <p:sp>
        <p:nvSpPr>
          <p:cNvPr id="16" name="Text 13"/>
          <p:cNvSpPr/>
          <p:nvPr/>
        </p:nvSpPr>
        <p:spPr>
          <a:xfrm>
            <a:off x="6449616" y="3698200"/>
            <a:ext cx="3940612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Projektno, interdiscilplinarno i timsko učenje</a:t>
            </a:r>
            <a:endParaRPr lang="en-US" sz="1450" dirty="0"/>
          </a:p>
        </p:txBody>
      </p:sp>
      <p:sp>
        <p:nvSpPr>
          <p:cNvPr id="17" name="Shape 14"/>
          <p:cNvSpPr/>
          <p:nvPr/>
        </p:nvSpPr>
        <p:spPr>
          <a:xfrm>
            <a:off x="6280190" y="4198441"/>
            <a:ext cx="73700" cy="73700"/>
          </a:xfrm>
          <a:prstGeom prst="roundRect">
            <a:avLst>
              <a:gd name="adj" fmla="val 620353"/>
            </a:avLst>
          </a:prstGeom>
          <a:solidFill>
            <a:srgbClr val="F2F2F3"/>
          </a:solidFill>
          <a:ln/>
        </p:spPr>
      </p:sp>
      <p:sp>
        <p:nvSpPr>
          <p:cNvPr id="18" name="Text 15"/>
          <p:cNvSpPr/>
          <p:nvPr/>
        </p:nvSpPr>
        <p:spPr>
          <a:xfrm>
            <a:off x="6449616" y="4120158"/>
            <a:ext cx="390929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Evaluacija kroz </a:t>
            </a:r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portfolije i stvarne zadatke</a:t>
            </a:r>
            <a:endParaRPr lang="en-US" sz="1450" dirty="0"/>
          </a:p>
        </p:txBody>
      </p:sp>
      <p:sp>
        <p:nvSpPr>
          <p:cNvPr id="19" name="Shape 16"/>
          <p:cNvSpPr/>
          <p:nvPr/>
        </p:nvSpPr>
        <p:spPr>
          <a:xfrm>
            <a:off x="6280190" y="4620399"/>
            <a:ext cx="73700" cy="73700"/>
          </a:xfrm>
          <a:prstGeom prst="roundRect">
            <a:avLst>
              <a:gd name="adj" fmla="val 620353"/>
            </a:avLst>
          </a:prstGeom>
          <a:solidFill>
            <a:srgbClr val="F2F2F3"/>
          </a:solidFill>
          <a:ln/>
        </p:spPr>
      </p:sp>
      <p:sp>
        <p:nvSpPr>
          <p:cNvPr id="20" name="Text 17"/>
          <p:cNvSpPr/>
          <p:nvPr/>
        </p:nvSpPr>
        <p:spPr>
          <a:xfrm>
            <a:off x="6449616" y="4542115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Digitalni tutori</a:t>
            </a:r>
            <a:endParaRPr lang="en-US" sz="1450" dirty="0"/>
          </a:p>
        </p:txBody>
      </p:sp>
      <p:sp>
        <p:nvSpPr>
          <p:cNvPr id="21" name="Shape 18"/>
          <p:cNvSpPr/>
          <p:nvPr/>
        </p:nvSpPr>
        <p:spPr>
          <a:xfrm>
            <a:off x="6280190" y="5042356"/>
            <a:ext cx="73700" cy="73700"/>
          </a:xfrm>
          <a:prstGeom prst="roundRect">
            <a:avLst>
              <a:gd name="adj" fmla="val 620353"/>
            </a:avLst>
          </a:prstGeom>
          <a:solidFill>
            <a:srgbClr val="F2F2F3"/>
          </a:solidFill>
          <a:ln/>
        </p:spPr>
      </p:sp>
      <p:sp>
        <p:nvSpPr>
          <p:cNvPr id="22" name="Text 19"/>
          <p:cNvSpPr/>
          <p:nvPr/>
        </p:nvSpPr>
        <p:spPr>
          <a:xfrm>
            <a:off x="6449616" y="4964073"/>
            <a:ext cx="3868817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Digitalna sigurnost kao osnovni predmet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6280190" y="5302210"/>
            <a:ext cx="7556421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endParaRPr lang="en-US" sz="1150" dirty="0"/>
          </a:p>
        </p:txBody>
      </p:sp>
      <p:sp>
        <p:nvSpPr>
          <p:cNvPr id="24" name="Text 21"/>
          <p:cNvSpPr/>
          <p:nvPr/>
        </p:nvSpPr>
        <p:spPr>
          <a:xfrm>
            <a:off x="6280190" y="5640467"/>
            <a:ext cx="7556421" cy="19073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F44444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Kreativnost, komunikacija i kritičko mišljenje postaju glavne kompetencije.</a:t>
            </a:r>
            <a:endParaRPr lang="en-US" sz="4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3669" y="616268"/>
            <a:ext cx="5093494" cy="53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50" dirty="0">
                <a:solidFill>
                  <a:srgbClr val="F44444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Šta učitelji trebaju znati?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783669" y="1653183"/>
            <a:ext cx="2876550" cy="797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FAZA 1 – Pomoć, ne zamjena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783669" y="2652951"/>
            <a:ext cx="287655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kreiranje priprema za čas u nekoliko minuta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83669" y="3387328"/>
            <a:ext cx="287655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izrada više nivoa težine za isti sadržaj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83669" y="4121706"/>
            <a:ext cx="2876550" cy="995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brza priprema kvizova, evaluacija, domaćih zadataka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783669" y="5187910"/>
            <a:ext cx="287655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automatizacija administrativnih obaveza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783669" y="5922288"/>
            <a:ext cx="2876550" cy="995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kreiranje individualiziranih planova učenika s teškoćama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4186714" y="1653183"/>
            <a:ext cx="2876550" cy="797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FAZA 2 –Jednostavni alati</a:t>
            </a:r>
            <a:endParaRPr lang="en-US" sz="2500" dirty="0"/>
          </a:p>
        </p:txBody>
      </p:sp>
      <p:sp>
        <p:nvSpPr>
          <p:cNvPr id="10" name="Text 8"/>
          <p:cNvSpPr/>
          <p:nvPr/>
        </p:nvSpPr>
        <p:spPr>
          <a:xfrm>
            <a:off x="4186714" y="2652951"/>
            <a:ext cx="287655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ChatGPT, Gemini, Copilot – za planiranje nastave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4186714" y="3387328"/>
            <a:ext cx="2876550" cy="1327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Magic School AI, Diffit.ai – za radne listiće, domaće zadatke, diferencirane materijale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4186714" y="4785360"/>
            <a:ext cx="287655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Canva AI, Tome.ai – za prezentacije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4186714" y="5519738"/>
            <a:ext cx="287655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Khan Academy – Khanmigo (AI tutor)</a:t>
            </a:r>
            <a:endParaRPr lang="en-US" sz="1650" dirty="0"/>
          </a:p>
        </p:txBody>
      </p:sp>
      <p:sp>
        <p:nvSpPr>
          <p:cNvPr id="14" name="Text 12"/>
          <p:cNvSpPr/>
          <p:nvPr/>
        </p:nvSpPr>
        <p:spPr>
          <a:xfrm>
            <a:off x="4186714" y="6254115"/>
            <a:ext cx="287655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Book Creator AI – izrada digitalnih knjiga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4186714" y="7099578"/>
            <a:ext cx="2876550" cy="331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endParaRPr lang="en-US" sz="1650" dirty="0"/>
          </a:p>
        </p:txBody>
      </p:sp>
      <p:sp>
        <p:nvSpPr>
          <p:cNvPr id="16" name="Text 14"/>
          <p:cNvSpPr/>
          <p:nvPr/>
        </p:nvSpPr>
        <p:spPr>
          <a:xfrm>
            <a:off x="7589758" y="1653183"/>
            <a:ext cx="2876550" cy="797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FAZA 3 – Procjena znanja</a:t>
            </a:r>
            <a:endParaRPr lang="en-US" sz="2500" dirty="0"/>
          </a:p>
        </p:txBody>
      </p:sp>
      <p:sp>
        <p:nvSpPr>
          <p:cNvPr id="17" name="Text 15"/>
          <p:cNvSpPr/>
          <p:nvPr/>
        </p:nvSpPr>
        <p:spPr>
          <a:xfrm>
            <a:off x="7589758" y="2652951"/>
            <a:ext cx="2876550" cy="995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zadaci koji provjeravaju kritičko razmišljenje, ne reprodukciju</a:t>
            </a:r>
            <a:endParaRPr lang="en-US" sz="1650" dirty="0"/>
          </a:p>
        </p:txBody>
      </p:sp>
      <p:sp>
        <p:nvSpPr>
          <p:cNvPr id="18" name="Text 16"/>
          <p:cNvSpPr/>
          <p:nvPr/>
        </p:nvSpPr>
        <p:spPr>
          <a:xfrm>
            <a:off x="7589758" y="3719155"/>
            <a:ext cx="287655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usmena provjera i mini-intervjui</a:t>
            </a:r>
            <a:endParaRPr lang="en-US" sz="1650" dirty="0"/>
          </a:p>
        </p:txBody>
      </p:sp>
      <p:sp>
        <p:nvSpPr>
          <p:cNvPr id="19" name="Text 17"/>
          <p:cNvSpPr/>
          <p:nvPr/>
        </p:nvSpPr>
        <p:spPr>
          <a:xfrm>
            <a:off x="7589758" y="4453533"/>
            <a:ext cx="287655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rad na času, projektne aktivnosti</a:t>
            </a:r>
            <a:endParaRPr lang="en-US" sz="1650" dirty="0"/>
          </a:p>
        </p:txBody>
      </p:sp>
      <p:sp>
        <p:nvSpPr>
          <p:cNvPr id="20" name="Text 18"/>
          <p:cNvSpPr/>
          <p:nvPr/>
        </p:nvSpPr>
        <p:spPr>
          <a:xfrm>
            <a:off x="7589758" y="5187910"/>
            <a:ext cx="287655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zadaci „AI-assisted, ali ne AI-generated"</a:t>
            </a:r>
            <a:endParaRPr lang="en-US" sz="1650" dirty="0"/>
          </a:p>
        </p:txBody>
      </p:sp>
      <p:sp>
        <p:nvSpPr>
          <p:cNvPr id="21" name="Text 19"/>
          <p:cNvSpPr/>
          <p:nvPr/>
        </p:nvSpPr>
        <p:spPr>
          <a:xfrm>
            <a:off x="7589758" y="5922288"/>
            <a:ext cx="2876550" cy="995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rubrike i kriteriji koji prepoznaju originalni rad učenika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10992803" y="1653183"/>
            <a:ext cx="2876550" cy="797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FAZA 4 – Etika i sigurnost</a:t>
            </a:r>
            <a:endParaRPr lang="en-US" sz="2500" dirty="0"/>
          </a:p>
        </p:txBody>
      </p:sp>
      <p:sp>
        <p:nvSpPr>
          <p:cNvPr id="23" name="Text 21"/>
          <p:cNvSpPr/>
          <p:nvPr/>
        </p:nvSpPr>
        <p:spPr>
          <a:xfrm>
            <a:off x="10992803" y="2652951"/>
            <a:ext cx="287655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šta djeca smiju, a šta ne smiju raditi s AI alatima</a:t>
            </a:r>
            <a:endParaRPr lang="en-US" sz="1650" dirty="0"/>
          </a:p>
        </p:txBody>
      </p:sp>
      <p:sp>
        <p:nvSpPr>
          <p:cNvPr id="24" name="Text 22"/>
          <p:cNvSpPr/>
          <p:nvPr/>
        </p:nvSpPr>
        <p:spPr>
          <a:xfrm>
            <a:off x="10992803" y="3387328"/>
            <a:ext cx="287655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pravila privatnosti i zaštite maloljetnika</a:t>
            </a:r>
            <a:endParaRPr lang="en-US" sz="1650" dirty="0"/>
          </a:p>
        </p:txBody>
      </p:sp>
      <p:sp>
        <p:nvSpPr>
          <p:cNvPr id="25" name="Text 23"/>
          <p:cNvSpPr/>
          <p:nvPr/>
        </p:nvSpPr>
        <p:spPr>
          <a:xfrm>
            <a:off x="10992803" y="4121706"/>
            <a:ext cx="287655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kako prepoznati i spriječiti AI prepisivanje</a:t>
            </a:r>
            <a:endParaRPr lang="en-US" sz="1650" dirty="0"/>
          </a:p>
        </p:txBody>
      </p:sp>
      <p:sp>
        <p:nvSpPr>
          <p:cNvPr id="26" name="Text 24"/>
          <p:cNvSpPr/>
          <p:nvPr/>
        </p:nvSpPr>
        <p:spPr>
          <a:xfrm>
            <a:off x="10992803" y="4856083"/>
            <a:ext cx="287655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kako postaviti „AI pravila učionice"</a:t>
            </a:r>
            <a:endParaRPr lang="en-US" sz="1650" dirty="0"/>
          </a:p>
        </p:txBody>
      </p:sp>
      <p:sp>
        <p:nvSpPr>
          <p:cNvPr id="27" name="Text 25"/>
          <p:cNvSpPr/>
          <p:nvPr/>
        </p:nvSpPr>
        <p:spPr>
          <a:xfrm>
            <a:off x="10992803" y="5590461"/>
            <a:ext cx="2876550" cy="995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kako podučavati djecu kritičkom mišljenju i digitalnoj odgovornosti</a:t>
            </a:r>
            <a:endParaRPr lang="en-US" sz="1650" dirty="0"/>
          </a:p>
        </p:txBody>
      </p:sp>
      <p:sp>
        <p:nvSpPr>
          <p:cNvPr id="28" name="Text 26"/>
          <p:cNvSpPr/>
          <p:nvPr/>
        </p:nvSpPr>
        <p:spPr>
          <a:xfrm>
            <a:off x="10992803" y="6656665"/>
            <a:ext cx="287655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AI u radu s učenicima s teškoćama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8802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Model z</a:t>
            </a:r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 kopirati</a:t>
            </a:r>
            <a:endParaRPr lang="en-US" sz="2650" dirty="0"/>
          </a:p>
        </p:txBody>
      </p:sp>
      <p:sp>
        <p:nvSpPr>
          <p:cNvPr id="3" name="Shape 1"/>
          <p:cNvSpPr/>
          <p:nvPr/>
        </p:nvSpPr>
        <p:spPr>
          <a:xfrm>
            <a:off x="963930" y="1824395"/>
            <a:ext cx="170021" cy="1283732"/>
          </a:xfrm>
          <a:prstGeom prst="roundRect">
            <a:avLst>
              <a:gd name="adj" fmla="val 42025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1686163"/>
            <a:ext cx="510302" cy="510302"/>
          </a:xfrm>
          <a:prstGeom prst="roundRect">
            <a:avLst>
              <a:gd name="adj" fmla="val 89594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21306" y="1813798"/>
            <a:ext cx="255151" cy="25515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31608" y="1739265"/>
            <a:ext cx="4303514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FAZA 1 (0–6 mjeseci) – Hitne mjere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431608" y="2134553"/>
            <a:ext cx="12405003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Minimalni AI standardi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(državni okvir, lokalna implementacija)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1431608" y="2417326"/>
            <a:ext cx="12405003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AI smjernice za škole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: pravila, zaštita djece, privatnost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1431608" y="2700099"/>
            <a:ext cx="12405003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Pilot obuka: 200 nastavnika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→ "AI mentori"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1219081" y="3490913"/>
            <a:ext cx="170021" cy="1283732"/>
          </a:xfrm>
          <a:prstGeom prst="roundRect">
            <a:avLst>
              <a:gd name="adj" fmla="val 42025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1048941" y="3352681"/>
            <a:ext cx="510302" cy="510302"/>
          </a:xfrm>
          <a:prstGeom prst="roundRect">
            <a:avLst>
              <a:gd name="adj" fmla="val 89594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6457" y="3480316"/>
            <a:ext cx="255151" cy="25515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686758" y="3405783"/>
            <a:ext cx="544603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FAZA 2 (6–12 mjeseci) – Pilot transformacija</a:t>
            </a:r>
            <a:endParaRPr lang="en-US" sz="2000" dirty="0"/>
          </a:p>
        </p:txBody>
      </p:sp>
      <p:sp>
        <p:nvSpPr>
          <p:cNvPr id="14" name="Text 10"/>
          <p:cNvSpPr/>
          <p:nvPr/>
        </p:nvSpPr>
        <p:spPr>
          <a:xfrm>
            <a:off x="1686758" y="3801070"/>
            <a:ext cx="12149852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Pilot škole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:</a:t>
            </a:r>
            <a:endParaRPr lang="en-US" sz="1300" dirty="0"/>
          </a:p>
        </p:txBody>
      </p:sp>
      <p:sp>
        <p:nvSpPr>
          <p:cNvPr id="15" name="Text 11"/>
          <p:cNvSpPr/>
          <p:nvPr/>
        </p:nvSpPr>
        <p:spPr>
          <a:xfrm>
            <a:off x="1686758" y="4083844"/>
            <a:ext cx="12149852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Test AI kurikularnih modula</a:t>
            </a:r>
            <a:endParaRPr lang="en-US" sz="1300" dirty="0"/>
          </a:p>
        </p:txBody>
      </p:sp>
      <p:sp>
        <p:nvSpPr>
          <p:cNvPr id="16" name="Text 12"/>
          <p:cNvSpPr/>
          <p:nvPr/>
        </p:nvSpPr>
        <p:spPr>
          <a:xfrm>
            <a:off x="1686758" y="4366617"/>
            <a:ext cx="12149852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Evaluacija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: ishodi + rizici + efekti</a:t>
            </a:r>
            <a:endParaRPr lang="en-US" sz="1300" dirty="0"/>
          </a:p>
        </p:txBody>
      </p:sp>
      <p:sp>
        <p:nvSpPr>
          <p:cNvPr id="17" name="Shape 13"/>
          <p:cNvSpPr/>
          <p:nvPr/>
        </p:nvSpPr>
        <p:spPr>
          <a:xfrm>
            <a:off x="1474232" y="5157430"/>
            <a:ext cx="170021" cy="1566505"/>
          </a:xfrm>
          <a:prstGeom prst="roundRect">
            <a:avLst>
              <a:gd name="adj" fmla="val 42025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8" name="Shape 14"/>
          <p:cNvSpPr/>
          <p:nvPr/>
        </p:nvSpPr>
        <p:spPr>
          <a:xfrm>
            <a:off x="1304092" y="5019199"/>
            <a:ext cx="510302" cy="510302"/>
          </a:xfrm>
          <a:prstGeom prst="roundRect">
            <a:avLst>
              <a:gd name="adj" fmla="val 89594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1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1608" y="5146834"/>
            <a:ext cx="255151" cy="255151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1941909" y="5072301"/>
            <a:ext cx="5139452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FAZA 3 (12–24 mjeseci) – Implementacija</a:t>
            </a:r>
            <a:endParaRPr lang="en-US" sz="2000" dirty="0"/>
          </a:p>
        </p:txBody>
      </p:sp>
      <p:sp>
        <p:nvSpPr>
          <p:cNvPr id="21" name="Text 16"/>
          <p:cNvSpPr/>
          <p:nvPr/>
        </p:nvSpPr>
        <p:spPr>
          <a:xfrm>
            <a:off x="1941909" y="5467588"/>
            <a:ext cx="1189470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AI integracija u </a:t>
            </a:r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sve predmete</a:t>
            </a:r>
            <a:endParaRPr lang="en-US" sz="1300" dirty="0"/>
          </a:p>
        </p:txBody>
      </p:sp>
      <p:sp>
        <p:nvSpPr>
          <p:cNvPr id="22" name="Text 17"/>
          <p:cNvSpPr/>
          <p:nvPr/>
        </p:nvSpPr>
        <p:spPr>
          <a:xfrm>
            <a:off x="1941909" y="5750362"/>
            <a:ext cx="1189470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Obuka nastavnika </a:t>
            </a:r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na terenu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(coaching, praksa)</a:t>
            </a:r>
            <a:endParaRPr lang="en-US" sz="1300" dirty="0"/>
          </a:p>
        </p:txBody>
      </p:sp>
      <p:sp>
        <p:nvSpPr>
          <p:cNvPr id="23" name="Text 18"/>
          <p:cNvSpPr/>
          <p:nvPr/>
        </p:nvSpPr>
        <p:spPr>
          <a:xfrm>
            <a:off x="1941909" y="6033135"/>
            <a:ext cx="1189470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Digitalni resurs-centar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za sve škole</a:t>
            </a:r>
            <a:endParaRPr lang="en-US" sz="1300" dirty="0"/>
          </a:p>
        </p:txBody>
      </p:sp>
      <p:sp>
        <p:nvSpPr>
          <p:cNvPr id="24" name="Text 19"/>
          <p:cNvSpPr/>
          <p:nvPr/>
        </p:nvSpPr>
        <p:spPr>
          <a:xfrm>
            <a:off x="1941909" y="6315908"/>
            <a:ext cx="1189470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Ažuriranje evaluacije i ispita</a:t>
            </a:r>
            <a:endParaRPr lang="en-US" sz="1300" dirty="0"/>
          </a:p>
        </p:txBody>
      </p:sp>
      <p:sp>
        <p:nvSpPr>
          <p:cNvPr id="25" name="Text 20"/>
          <p:cNvSpPr/>
          <p:nvPr/>
        </p:nvSpPr>
        <p:spPr>
          <a:xfrm>
            <a:off x="793790" y="6915388"/>
            <a:ext cx="12996624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Okvir je zajednički. Implementacija je decentralizovana. </a:t>
            </a:r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F44444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Odgovornost je jasna</a:t>
            </a:r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.</a:t>
            </a:r>
            <a:endParaRPr lang="en-US" sz="2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1173"/>
            <a:ext cx="5210056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Kako početi i skalirati?</a:t>
            </a:r>
            <a:endParaRPr lang="en-US" sz="3750" dirty="0"/>
          </a:p>
        </p:txBody>
      </p:sp>
      <p:sp>
        <p:nvSpPr>
          <p:cNvPr id="3" name="Shape 1"/>
          <p:cNvSpPr/>
          <p:nvPr/>
        </p:nvSpPr>
        <p:spPr>
          <a:xfrm>
            <a:off x="793790" y="1741289"/>
            <a:ext cx="6439495" cy="2350532"/>
          </a:xfrm>
          <a:prstGeom prst="roundRect">
            <a:avLst>
              <a:gd name="adj" fmla="val 3445"/>
            </a:avLst>
          </a:prstGeom>
          <a:solidFill>
            <a:srgbClr val="050505"/>
          </a:solidFill>
          <a:ln w="22860">
            <a:solidFill>
              <a:srgbClr val="56565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16650" y="1764149"/>
            <a:ext cx="6393775" cy="578406"/>
          </a:xfrm>
          <a:prstGeom prst="roundRect">
            <a:avLst>
              <a:gd name="adj" fmla="val 9257"/>
            </a:avLst>
          </a:prstGeom>
          <a:solidFill>
            <a:srgbClr val="3D3D42"/>
          </a:solidFill>
          <a:ln/>
        </p:spPr>
      </p:sp>
      <p:sp>
        <p:nvSpPr>
          <p:cNvPr id="5" name="Text 3"/>
          <p:cNvSpPr/>
          <p:nvPr/>
        </p:nvSpPr>
        <p:spPr>
          <a:xfrm>
            <a:off x="3868936" y="1868805"/>
            <a:ext cx="289203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1</a:t>
            </a:r>
            <a:endParaRPr lang="en-US" sz="2250" dirty="0"/>
          </a:p>
        </p:txBody>
      </p:sp>
      <p:sp>
        <p:nvSpPr>
          <p:cNvPr id="6" name="Text 4"/>
          <p:cNvSpPr/>
          <p:nvPr/>
        </p:nvSpPr>
        <p:spPr>
          <a:xfrm>
            <a:off x="1009412" y="2506385"/>
            <a:ext cx="2581632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Ne graditi sve od nule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09412" y="2905839"/>
            <a:ext cx="600825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Koristiti postojeće alate i licence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1009412" y="3248382"/>
            <a:ext cx="600825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Open-source gdje god je moguće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1009412" y="3590925"/>
            <a:ext cx="600825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Fokus na pedagogiju, ne tehnologiju</a:t>
            </a:r>
            <a:endParaRPr lang="en-US" sz="1500" dirty="0"/>
          </a:p>
        </p:txBody>
      </p:sp>
      <p:sp>
        <p:nvSpPr>
          <p:cNvPr id="10" name="Shape 8"/>
          <p:cNvSpPr/>
          <p:nvPr/>
        </p:nvSpPr>
        <p:spPr>
          <a:xfrm>
            <a:off x="7397115" y="1741289"/>
            <a:ext cx="6439495" cy="2350532"/>
          </a:xfrm>
          <a:prstGeom prst="roundRect">
            <a:avLst>
              <a:gd name="adj" fmla="val 3445"/>
            </a:avLst>
          </a:prstGeom>
          <a:solidFill>
            <a:srgbClr val="050505"/>
          </a:solidFill>
          <a:ln w="22860">
            <a:solidFill>
              <a:srgbClr val="56565B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7419975" y="1764149"/>
            <a:ext cx="6393775" cy="578406"/>
          </a:xfrm>
          <a:prstGeom prst="roundRect">
            <a:avLst>
              <a:gd name="adj" fmla="val 9257"/>
            </a:avLst>
          </a:prstGeom>
          <a:solidFill>
            <a:srgbClr val="3D3D42"/>
          </a:solidFill>
          <a:ln/>
        </p:spPr>
      </p:sp>
      <p:sp>
        <p:nvSpPr>
          <p:cNvPr id="12" name="Text 10"/>
          <p:cNvSpPr/>
          <p:nvPr/>
        </p:nvSpPr>
        <p:spPr>
          <a:xfrm>
            <a:off x="10472261" y="1868805"/>
            <a:ext cx="289203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2</a:t>
            </a:r>
            <a:endParaRPr lang="en-US" sz="2250" dirty="0"/>
          </a:p>
        </p:txBody>
      </p:sp>
      <p:sp>
        <p:nvSpPr>
          <p:cNvPr id="13" name="Text 11"/>
          <p:cNvSpPr/>
          <p:nvPr/>
        </p:nvSpPr>
        <p:spPr>
          <a:xfrm>
            <a:off x="7612737" y="2506385"/>
            <a:ext cx="3053715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Pilot → dokaz → skaliranje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7612737" y="2905839"/>
            <a:ext cx="600825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Mali, kontrolisani piloti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7612737" y="3248382"/>
            <a:ext cx="600825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Mjerenje ishoda, ne hype-a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7612737" y="3590925"/>
            <a:ext cx="600825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Širenje samo onoga što radi</a:t>
            </a:r>
            <a:endParaRPr lang="en-US" sz="1500" dirty="0"/>
          </a:p>
        </p:txBody>
      </p:sp>
      <p:sp>
        <p:nvSpPr>
          <p:cNvPr id="17" name="Shape 15"/>
          <p:cNvSpPr/>
          <p:nvPr/>
        </p:nvSpPr>
        <p:spPr>
          <a:xfrm>
            <a:off x="793790" y="4255651"/>
            <a:ext cx="6439495" cy="2693075"/>
          </a:xfrm>
          <a:prstGeom prst="roundRect">
            <a:avLst>
              <a:gd name="adj" fmla="val 3007"/>
            </a:avLst>
          </a:prstGeom>
          <a:solidFill>
            <a:srgbClr val="050505"/>
          </a:solidFill>
          <a:ln w="22860">
            <a:solidFill>
              <a:srgbClr val="56565B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816650" y="4278511"/>
            <a:ext cx="6393775" cy="578406"/>
          </a:xfrm>
          <a:prstGeom prst="roundRect">
            <a:avLst>
              <a:gd name="adj" fmla="val 9257"/>
            </a:avLst>
          </a:prstGeom>
          <a:solidFill>
            <a:srgbClr val="3D3D42"/>
          </a:solidFill>
          <a:ln/>
        </p:spPr>
      </p:sp>
      <p:sp>
        <p:nvSpPr>
          <p:cNvPr id="19" name="Text 17"/>
          <p:cNvSpPr/>
          <p:nvPr/>
        </p:nvSpPr>
        <p:spPr>
          <a:xfrm>
            <a:off x="3868936" y="4383167"/>
            <a:ext cx="289203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3</a:t>
            </a:r>
            <a:endParaRPr lang="en-US" sz="2250" dirty="0"/>
          </a:p>
        </p:txBody>
      </p:sp>
      <p:sp>
        <p:nvSpPr>
          <p:cNvPr id="20" name="Text 18"/>
          <p:cNvSpPr/>
          <p:nvPr/>
        </p:nvSpPr>
        <p:spPr>
          <a:xfrm>
            <a:off x="1009412" y="5020747"/>
            <a:ext cx="372189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Kombinacija izvora finansiranja</a:t>
            </a:r>
            <a:endParaRPr lang="en-US" sz="1850" dirty="0"/>
          </a:p>
        </p:txBody>
      </p:sp>
      <p:sp>
        <p:nvSpPr>
          <p:cNvPr id="21" name="Text 19"/>
          <p:cNvSpPr/>
          <p:nvPr/>
        </p:nvSpPr>
        <p:spPr>
          <a:xfrm>
            <a:off x="1009412" y="5420201"/>
            <a:ext cx="600825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Državni i kantonalni budžeti</a:t>
            </a:r>
            <a:endParaRPr lang="en-US" sz="1500" dirty="0"/>
          </a:p>
        </p:txBody>
      </p:sp>
      <p:sp>
        <p:nvSpPr>
          <p:cNvPr id="22" name="Text 20"/>
          <p:cNvSpPr/>
          <p:nvPr/>
        </p:nvSpPr>
        <p:spPr>
          <a:xfrm>
            <a:off x="1009412" y="5762744"/>
            <a:ext cx="600825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EU fondovi i IPA projekti</a:t>
            </a:r>
            <a:endParaRPr lang="en-US" sz="1500" dirty="0"/>
          </a:p>
        </p:txBody>
      </p:sp>
      <p:sp>
        <p:nvSpPr>
          <p:cNvPr id="23" name="Text 21"/>
          <p:cNvSpPr/>
          <p:nvPr/>
        </p:nvSpPr>
        <p:spPr>
          <a:xfrm>
            <a:off x="1009412" y="6105287"/>
            <a:ext cx="600825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Donatori (UNDP, UNICEF, UNESCO)</a:t>
            </a:r>
            <a:endParaRPr lang="en-US" sz="1500" dirty="0"/>
          </a:p>
        </p:txBody>
      </p:sp>
      <p:sp>
        <p:nvSpPr>
          <p:cNvPr id="24" name="Text 22"/>
          <p:cNvSpPr/>
          <p:nvPr/>
        </p:nvSpPr>
        <p:spPr>
          <a:xfrm>
            <a:off x="1009412" y="6447830"/>
            <a:ext cx="600825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Partnerstva s tech sektorom (bez lock-ina)</a:t>
            </a:r>
            <a:endParaRPr lang="en-US" sz="1500" dirty="0"/>
          </a:p>
        </p:txBody>
      </p:sp>
      <p:sp>
        <p:nvSpPr>
          <p:cNvPr id="25" name="Shape 23"/>
          <p:cNvSpPr/>
          <p:nvPr/>
        </p:nvSpPr>
        <p:spPr>
          <a:xfrm>
            <a:off x="7397115" y="4255651"/>
            <a:ext cx="6439495" cy="2693075"/>
          </a:xfrm>
          <a:prstGeom prst="roundRect">
            <a:avLst>
              <a:gd name="adj" fmla="val 3007"/>
            </a:avLst>
          </a:prstGeom>
          <a:solidFill>
            <a:srgbClr val="050505"/>
          </a:solidFill>
          <a:ln w="22860">
            <a:solidFill>
              <a:srgbClr val="56565B"/>
            </a:solidFill>
            <a:prstDash val="solid"/>
          </a:ln>
        </p:spPr>
      </p:sp>
      <p:sp>
        <p:nvSpPr>
          <p:cNvPr id="26" name="Shape 24"/>
          <p:cNvSpPr/>
          <p:nvPr/>
        </p:nvSpPr>
        <p:spPr>
          <a:xfrm>
            <a:off x="7419975" y="4278511"/>
            <a:ext cx="6393775" cy="578406"/>
          </a:xfrm>
          <a:prstGeom prst="roundRect">
            <a:avLst>
              <a:gd name="adj" fmla="val 9257"/>
            </a:avLst>
          </a:prstGeom>
          <a:solidFill>
            <a:srgbClr val="3D3D42"/>
          </a:solidFill>
          <a:ln/>
        </p:spPr>
      </p:sp>
      <p:sp>
        <p:nvSpPr>
          <p:cNvPr id="27" name="Text 25"/>
          <p:cNvSpPr/>
          <p:nvPr/>
        </p:nvSpPr>
        <p:spPr>
          <a:xfrm>
            <a:off x="10472261" y="4383167"/>
            <a:ext cx="289203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4</a:t>
            </a:r>
            <a:endParaRPr lang="en-US" sz="2250" dirty="0"/>
          </a:p>
        </p:txBody>
      </p:sp>
      <p:sp>
        <p:nvSpPr>
          <p:cNvPr id="28" name="Text 26"/>
          <p:cNvSpPr/>
          <p:nvPr/>
        </p:nvSpPr>
        <p:spPr>
          <a:xfrm>
            <a:off x="7612737" y="5020747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Ljudi, ne platforme</a:t>
            </a:r>
            <a:endParaRPr lang="en-US" sz="1850" dirty="0"/>
          </a:p>
        </p:txBody>
      </p:sp>
      <p:sp>
        <p:nvSpPr>
          <p:cNvPr id="29" name="Text 27"/>
          <p:cNvSpPr/>
          <p:nvPr/>
        </p:nvSpPr>
        <p:spPr>
          <a:xfrm>
            <a:off x="7612737" y="5420201"/>
            <a:ext cx="600825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Ulaganje u nastavnike i mentore</a:t>
            </a:r>
            <a:endParaRPr lang="en-US" sz="1500" dirty="0"/>
          </a:p>
        </p:txBody>
      </p:sp>
      <p:sp>
        <p:nvSpPr>
          <p:cNvPr id="30" name="Text 28"/>
          <p:cNvSpPr/>
          <p:nvPr/>
        </p:nvSpPr>
        <p:spPr>
          <a:xfrm>
            <a:off x="7612737" y="5762744"/>
            <a:ext cx="600825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Obuka na terenu, ne jednokratni seminari</a:t>
            </a:r>
            <a:endParaRPr lang="en-US" sz="1500" dirty="0"/>
          </a:p>
        </p:txBody>
      </p:sp>
      <p:sp>
        <p:nvSpPr>
          <p:cNvPr id="31" name="Text 29"/>
          <p:cNvSpPr/>
          <p:nvPr/>
        </p:nvSpPr>
        <p:spPr>
          <a:xfrm>
            <a:off x="7612737" y="6105287"/>
            <a:ext cx="600825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Dugoročna podrška, ne jednokratni projekti</a:t>
            </a:r>
            <a:endParaRPr lang="en-US" sz="1500" dirty="0"/>
          </a:p>
        </p:txBody>
      </p:sp>
      <p:sp>
        <p:nvSpPr>
          <p:cNvPr id="32" name="Text 30"/>
          <p:cNvSpPr/>
          <p:nvPr/>
        </p:nvSpPr>
        <p:spPr>
          <a:xfrm>
            <a:off x="793790" y="7133034"/>
            <a:ext cx="1304282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Najskuplja opcija je ne raditi ništa — jer cijenu plaćamo </a:t>
            </a:r>
            <a:pPr algn="ctr" indent="0" marL="0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F44444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kasnije</a:t>
            </a:r>
            <a:pPr algn="ctr" indent="0" marL="0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2026-01-20T16:00:01Z</dcterms:created>
  <dcterms:modified xsi:type="dcterms:W3CDTF">2026-01-20T16:00:01Z</dcterms:modified>
</cp:coreProperties>
</file>